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9" r:id="rId2"/>
    <p:sldId id="282" r:id="rId3"/>
    <p:sldId id="283" r:id="rId4"/>
    <p:sldId id="284" r:id="rId5"/>
    <p:sldId id="285" r:id="rId6"/>
    <p:sldId id="290" r:id="rId7"/>
    <p:sldId id="292" r:id="rId8"/>
    <p:sldId id="294" r:id="rId9"/>
    <p:sldId id="295" r:id="rId10"/>
    <p:sldId id="280" r:id="rId11"/>
    <p:sldId id="287" r:id="rId12"/>
    <p:sldId id="288" r:id="rId13"/>
    <p:sldId id="289" r:id="rId14"/>
    <p:sldId id="286" r:id="rId15"/>
    <p:sldId id="298" r:id="rId16"/>
    <p:sldId id="296" r:id="rId17"/>
    <p:sldId id="297" r:id="rId18"/>
    <p:sldId id="300" r:id="rId19"/>
    <p:sldId id="302" r:id="rId20"/>
    <p:sldId id="299" r:id="rId21"/>
    <p:sldId id="301" r:id="rId22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C9"/>
    <a:srgbClr val="168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710"/>
  </p:normalViewPr>
  <p:slideViewPr>
    <p:cSldViewPr>
      <p:cViewPr>
        <p:scale>
          <a:sx n="180" d="100"/>
          <a:sy n="180" d="100"/>
        </p:scale>
        <p:origin x="1248" y="1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90C0F-04B5-FC4D-89DD-248E997F87B8}" type="datetimeFigureOut">
              <a:rPr lang="es-ES" smtClean="0"/>
              <a:t>17/6/25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79763-5174-FB44-915E-758F3A4FC6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2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9763-5174-FB44-915E-758F3A4FC60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98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001E6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1E6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001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561373"/>
            <a:ext cx="4850765" cy="369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9194" y="791281"/>
            <a:ext cx="5144135" cy="1423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001E6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83123" y="3021952"/>
            <a:ext cx="168287" cy="14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64769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65655" cy="3244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Personas en una estrella en la noche&#10;&#10;Descripción generada automáticamente con confianza media">
            <a:extLst>
              <a:ext uri="{FF2B5EF4-FFF2-40B4-BE49-F238E27FC236}">
                <a16:creationId xmlns:a16="http://schemas.microsoft.com/office/drawing/2014/main" id="{400E432F-2CF0-B6B4-2D60-8551834F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9" r="-3" b="16625"/>
          <a:stretch>
            <a:fillRect/>
          </a:stretch>
        </p:blipFill>
        <p:spPr>
          <a:xfrm>
            <a:off x="20" y="10"/>
            <a:ext cx="5765780" cy="19879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91915"/>
            <a:ext cx="5764358" cy="865294"/>
            <a:chOff x="-305" y="3144820"/>
            <a:chExt cx="9182100" cy="1551136"/>
          </a:xfrm>
        </p:grpSpPr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87000E1-B298-E542-C341-5BC79ABA4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8" y="2056574"/>
            <a:ext cx="713063" cy="71306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2DA7708-9D1F-2294-525D-B8F0A3D0B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18" y="2291271"/>
            <a:ext cx="1104900" cy="33147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E174AC1-BC8C-0666-13F9-3C892EFC5190}"/>
              </a:ext>
            </a:extLst>
          </p:cNvPr>
          <p:cNvSpPr txBox="1"/>
          <p:nvPr/>
        </p:nvSpPr>
        <p:spPr>
          <a:xfrm>
            <a:off x="1437075" y="1912242"/>
            <a:ext cx="2884904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rgbClr val="0081C9"/>
                </a:solidFill>
                <a:latin typeface="+mj-lt"/>
                <a:ea typeface="+mj-ea"/>
                <a:cs typeface="+mj-cs"/>
                <a:sym typeface="Barlow Condensed Bold"/>
              </a:rPr>
              <a:t>CONVOLUTIONAL NEURAL NETWORKS FOR</a:t>
            </a:r>
            <a:r>
              <a:rPr lang="en-US" sz="1800" kern="1200" dirty="0">
                <a:solidFill>
                  <a:srgbClr val="0081C9"/>
                </a:solidFill>
                <a:latin typeface="+mj-lt"/>
                <a:ea typeface="+mj-ea"/>
                <a:cs typeface="+mj-cs"/>
                <a:sym typeface="Barlow Condensed Bold"/>
              </a:rPr>
              <a:t> </a:t>
            </a:r>
            <a:r>
              <a:rPr lang="en-US" sz="1800" b="1" kern="1200" dirty="0">
                <a:solidFill>
                  <a:srgbClr val="0081C9"/>
                </a:solidFill>
                <a:latin typeface="+mj-lt"/>
                <a:ea typeface="+mj-ea"/>
                <a:cs typeface="+mj-cs"/>
                <a:sym typeface="Barlow Condensed Bold"/>
              </a:rPr>
              <a:t>GALAXY MORPHOLOGICAL CLASSIFICATION</a:t>
            </a:r>
            <a:endParaRPr lang="en-US" sz="1800" kern="1200" dirty="0">
              <a:solidFill>
                <a:srgbClr val="0081C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F167AA5-A745-03D5-EE19-CDE4E8DD03D4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94DE461-B8AD-9D20-6818-07A2D9241DB5}"/>
              </a:ext>
            </a:extLst>
          </p:cNvPr>
          <p:cNvSpPr txBox="1"/>
          <p:nvPr/>
        </p:nvSpPr>
        <p:spPr>
          <a:xfrm>
            <a:off x="0" y="304824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bg1"/>
                </a:solidFill>
                <a:latin typeface="+mn-lt"/>
              </a:rPr>
              <a:t>Antón Fidalgo Pérez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24F941E-7A29-0FD6-3D67-A3074D082D0D}"/>
              </a:ext>
            </a:extLst>
          </p:cNvPr>
          <p:cNvSpPr txBox="1"/>
          <p:nvPr/>
        </p:nvSpPr>
        <p:spPr>
          <a:xfrm>
            <a:off x="3721100" y="3054001"/>
            <a:ext cx="2884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chemeClr val="bg1"/>
                </a:solidFill>
                <a:latin typeface="+mn-lt"/>
              </a:rPr>
              <a:t>Supervisor: </a:t>
            </a:r>
            <a:r>
              <a:rPr lang="es-ES" sz="800" dirty="0" err="1">
                <a:solidFill>
                  <a:schemeClr val="bg1"/>
                </a:solidFill>
                <a:latin typeface="+mn-lt"/>
              </a:rPr>
              <a:t>dr.Hannah</a:t>
            </a:r>
            <a:r>
              <a:rPr lang="es-ES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s-ES" sz="800" dirty="0" err="1">
                <a:solidFill>
                  <a:schemeClr val="bg1"/>
                </a:solidFill>
                <a:latin typeface="+mn-lt"/>
              </a:rPr>
              <a:t>Rocio</a:t>
            </a:r>
            <a:r>
              <a:rPr lang="es-ES" sz="800" dirty="0">
                <a:solidFill>
                  <a:schemeClr val="bg1"/>
                </a:solidFill>
                <a:latin typeface="+mn-lt"/>
              </a:rPr>
              <a:t> Santa Cruz Baur</a:t>
            </a:r>
          </a:p>
        </p:txBody>
      </p:sp>
    </p:spTree>
    <p:extLst>
      <p:ext uri="{BB962C8B-B14F-4D97-AF65-F5344CB8AC3E}">
        <p14:creationId xmlns:p14="http://schemas.microsoft.com/office/powerpoint/2010/main" val="267508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185AFD-C448-B1B5-5359-25D855E36ECA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79E092-BFFC-4393-D7E8-67D38DF45E01}"/>
              </a:ext>
            </a:extLst>
          </p:cNvPr>
          <p:cNvSpPr txBox="1"/>
          <p:nvPr/>
        </p:nvSpPr>
        <p:spPr>
          <a:xfrm>
            <a:off x="5473700" y="304647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10</a:t>
            </a:r>
            <a:endParaRPr lang="es-ES" sz="9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1E309A-9FF7-0CB7-71BA-FD67DFDEC646}"/>
              </a:ext>
            </a:extLst>
          </p:cNvPr>
          <p:cNvSpPr txBox="1"/>
          <p:nvPr/>
        </p:nvSpPr>
        <p:spPr>
          <a:xfrm>
            <a:off x="215900" y="209264"/>
            <a:ext cx="29018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FROM VISUAL TO NUMERICAL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7" name="Imagen 6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AB81863E-10B0-BF68-62A0-ADF2D14DE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8" y="1233988"/>
            <a:ext cx="2609088" cy="1371600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7F8421C-ED22-80A0-AA51-15767B13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76" y="2111923"/>
            <a:ext cx="864205" cy="412983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91EB966C-E5FB-0FA4-618C-B5942A3B1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474163"/>
            <a:ext cx="1003603" cy="479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468F39D-FF2B-50D1-E4AB-7155968BD1BD}"/>
                  </a:ext>
                </a:extLst>
              </p:cNvPr>
              <p:cNvSpPr txBox="1"/>
              <p:nvPr/>
            </p:nvSpPr>
            <p:spPr>
              <a:xfrm>
                <a:off x="302558" y="631825"/>
                <a:ext cx="517114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An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RGB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image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is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a 3D tensor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with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shape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(</a:t>
                </a:r>
                <a14:m>
                  <m:oMath xmlns:m="http://schemas.openxmlformats.org/officeDocument/2006/math"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),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where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H and </a:t>
                </a:r>
                <a14:m>
                  <m:oMath xmlns:m="http://schemas.openxmlformats.org/officeDocument/2006/math"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are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height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and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width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of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image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, and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3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channels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represent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red,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green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, and blue.</a:t>
                </a:r>
                <a:endParaRPr lang="es-ES" sz="105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468F39D-FF2B-50D1-E4AB-7155968BD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8" y="631825"/>
                <a:ext cx="5171142" cy="41549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0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647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11</a:t>
            </a:r>
            <a:endParaRPr lang="es-ES" sz="9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EB62A8-6E46-01FC-C790-672D1B77A667}"/>
              </a:ext>
            </a:extLst>
          </p:cNvPr>
          <p:cNvSpPr txBox="1"/>
          <p:nvPr/>
        </p:nvSpPr>
        <p:spPr>
          <a:xfrm>
            <a:off x="139700" y="174625"/>
            <a:ext cx="4216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CONVOLUTION + RELU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2B311DA-EF0E-3122-DA50-6D7BA8EFD72F}"/>
                  </a:ext>
                </a:extLst>
              </p:cNvPr>
              <p:cNvSpPr txBox="1"/>
              <p:nvPr/>
            </p:nvSpPr>
            <p:spPr>
              <a:xfrm>
                <a:off x="139700" y="490767"/>
                <a:ext cx="5562600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1050" dirty="0"/>
                  <a:t>The </a:t>
                </a:r>
                <a:r>
                  <a:rPr lang="es-ES" sz="1050" dirty="0" err="1"/>
                  <a:t>first</a:t>
                </a:r>
                <a:r>
                  <a:rPr lang="es-ES" sz="1050" dirty="0"/>
                  <a:t> step in </a:t>
                </a:r>
                <a:r>
                  <a:rPr lang="es-ES" sz="1050" dirty="0" err="1"/>
                  <a:t>the</a:t>
                </a:r>
                <a:r>
                  <a:rPr lang="es-ES" sz="1050" dirty="0"/>
                  <a:t> </a:t>
                </a:r>
                <a:r>
                  <a:rPr lang="es-ES" sz="1050" dirty="0" err="1"/>
                  <a:t>feature</a:t>
                </a:r>
                <a:r>
                  <a:rPr lang="es-ES" sz="1050" dirty="0"/>
                  <a:t> </a:t>
                </a:r>
                <a:r>
                  <a:rPr lang="es-ES" sz="1050" dirty="0" err="1"/>
                  <a:t>extraction</a:t>
                </a:r>
                <a:r>
                  <a:rPr lang="es-ES" sz="1050" dirty="0"/>
                  <a:t> </a:t>
                </a:r>
                <a:r>
                  <a:rPr lang="es-ES" sz="1050" dirty="0" err="1"/>
                  <a:t>process</a:t>
                </a:r>
                <a:r>
                  <a:rPr lang="es-ES" sz="1050" dirty="0"/>
                  <a:t> </a:t>
                </a:r>
                <a:r>
                  <a:rPr lang="es-ES" sz="1050" dirty="0" err="1"/>
                  <a:t>is</a:t>
                </a:r>
                <a:r>
                  <a:rPr lang="es-ES" sz="1050" dirty="0"/>
                  <a:t> </a:t>
                </a:r>
                <a:r>
                  <a:rPr lang="es-ES" sz="1050" dirty="0" err="1"/>
                  <a:t>convolution</a:t>
                </a:r>
                <a:r>
                  <a:rPr lang="es-ES" sz="1050" dirty="0"/>
                  <a:t>. </a:t>
                </a:r>
                <a:r>
                  <a:rPr lang="es-ES" sz="1050" dirty="0" err="1"/>
                  <a:t>Convolutional</a:t>
                </a:r>
                <a:r>
                  <a:rPr lang="es-ES" sz="1050" dirty="0"/>
                  <a:t> </a:t>
                </a:r>
                <a:r>
                  <a:rPr lang="es-ES" sz="1050" dirty="0" err="1"/>
                  <a:t>layers</a:t>
                </a:r>
                <a:r>
                  <a:rPr lang="es-ES" sz="1050" dirty="0"/>
                  <a:t> </a:t>
                </a:r>
                <a:r>
                  <a:rPr lang="es-ES" sz="1050" dirty="0" err="1"/>
                  <a:t>apply</a:t>
                </a:r>
                <a:r>
                  <a:rPr lang="es-ES" sz="1050" dirty="0"/>
                  <a:t> a </a:t>
                </a:r>
                <a:r>
                  <a:rPr lang="es-ES" sz="1050" dirty="0" err="1"/>
                  <a:t>family</a:t>
                </a:r>
                <a:r>
                  <a:rPr lang="es-ES" sz="1050" dirty="0"/>
                  <a:t> </a:t>
                </a:r>
                <a:r>
                  <a:rPr lang="es-ES" sz="1050" dirty="0" err="1"/>
                  <a:t>of</a:t>
                </a:r>
                <a:r>
                  <a:rPr lang="es-ES" sz="1050" dirty="0"/>
                  <a:t> </a:t>
                </a:r>
                <a:r>
                  <a:rPr lang="es-ES" sz="1050" dirty="0" err="1"/>
                  <a:t>learnable</a:t>
                </a:r>
                <a:r>
                  <a:rPr lang="es-ES" sz="1050" dirty="0"/>
                  <a:t> </a:t>
                </a:r>
                <a:r>
                  <a:rPr lang="es-ES" sz="1050" dirty="0" err="1"/>
                  <a:t>kernels</a:t>
                </a:r>
                <a:r>
                  <a:rPr lang="es-ES" sz="10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0" i="0" dirty="0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m:rPr>
                                <m:nor/>
                              </m:rPr>
                              <a:rPr lang="es-ES" sz="1050" dirty="0"/>
                              <m:t>θ</m:t>
                            </m:r>
                          </m:e>
                          <m:sup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s-ES" sz="1050" dirty="0"/>
                          <m:t>}</m:t>
                        </m:r>
                      </m:e>
                      <m:sub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s-ES" sz="1050" dirty="0"/>
                  <a:t>, </a:t>
                </a:r>
                <a:r>
                  <a:rPr lang="es-ES" sz="1050" dirty="0" err="1"/>
                  <a:t>each</a:t>
                </a:r>
                <a:r>
                  <a:rPr lang="es-ES" sz="1050" dirty="0"/>
                  <a:t> </a:t>
                </a:r>
                <a:r>
                  <a:rPr lang="es-ES" sz="1050" dirty="0" err="1"/>
                  <a:t>defined</a:t>
                </a:r>
                <a:r>
                  <a:rPr lang="es-ES" sz="1050" dirty="0"/>
                  <a:t> </a:t>
                </a:r>
                <a:r>
                  <a:rPr lang="es-ES" sz="1050" dirty="0" err="1"/>
                  <a:t>on</a:t>
                </a:r>
                <a:r>
                  <a:rPr lang="es-ES" sz="1050" dirty="0"/>
                  <a:t> a </a:t>
                </a:r>
                <a:r>
                  <a:rPr lang="es-ES" sz="1050" dirty="0" err="1"/>
                  <a:t>small</a:t>
                </a:r>
                <a:r>
                  <a:rPr lang="es-ES" sz="1050" dirty="0"/>
                  <a:t> </a:t>
                </a:r>
                <a:r>
                  <a:rPr lang="es-ES" sz="1050" dirty="0" err="1"/>
                  <a:t>support</a:t>
                </a:r>
                <a:r>
                  <a:rPr lang="es-ES" sz="105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05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05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s-ES" sz="1050" dirty="0"/>
                  <a:t> For each </a:t>
                </a:r>
                <a:r>
                  <a:rPr lang="es-ES" sz="1050" dirty="0" err="1"/>
                  <a:t>kernel</a:t>
                </a:r>
                <a:r>
                  <a:rPr lang="es-ES" sz="1050" dirty="0"/>
                  <a:t>, </a:t>
                </a:r>
                <a:r>
                  <a:rPr lang="es-ES" sz="1050" dirty="0" err="1"/>
                  <a:t>the</a:t>
                </a:r>
                <a:r>
                  <a:rPr lang="es-ES" sz="1050" dirty="0"/>
                  <a:t> discrete </a:t>
                </a:r>
                <a:r>
                  <a:rPr lang="es-ES" sz="1050" dirty="0" err="1"/>
                  <a:t>convolution</a:t>
                </a:r>
                <a:r>
                  <a:rPr lang="es-ES" sz="1050" dirty="0"/>
                  <a:t> </a:t>
                </a:r>
                <a:r>
                  <a:rPr lang="es-ES" sz="1050" dirty="0" err="1"/>
                  <a:t>operation</a:t>
                </a:r>
                <a:r>
                  <a:rPr lang="es-ES" sz="1050" dirty="0"/>
                  <a:t> </a:t>
                </a:r>
                <a:r>
                  <a:rPr lang="es-ES" sz="1050" dirty="0" err="1"/>
                  <a:t>is</a:t>
                </a:r>
                <a:r>
                  <a:rPr lang="es-ES" sz="1050" dirty="0"/>
                  <a:t> </a:t>
                </a:r>
                <a:r>
                  <a:rPr lang="es-ES" sz="1050" dirty="0" err="1"/>
                  <a:t>defined</a:t>
                </a:r>
                <a:r>
                  <a:rPr lang="es-ES" sz="1050" dirty="0"/>
                  <a:t> </a:t>
                </a:r>
                <a:r>
                  <a:rPr lang="es-ES" sz="1050" dirty="0" err="1"/>
                  <a:t>by</a:t>
                </a:r>
                <a:r>
                  <a:rPr lang="es-ES" sz="1050" dirty="0"/>
                  <a:t>:</a:t>
                </a:r>
              </a:p>
              <a:p>
                <a:pPr algn="just"/>
                <a:endParaRPr lang="es-ES" sz="105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2B311DA-EF0E-3122-DA50-6D7BA8EF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490767"/>
                <a:ext cx="5562600" cy="745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CE7739-F1F8-6361-896A-FC2EEB36CF53}"/>
                  </a:ext>
                </a:extLst>
              </p:cNvPr>
              <p:cNvSpPr txBox="1"/>
              <p:nvPr/>
            </p:nvSpPr>
            <p:spPr>
              <a:xfrm>
                <a:off x="1540701" y="1199558"/>
                <a:ext cx="2971800" cy="274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sz="105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05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ES" sz="105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05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l-GR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sz="105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) </m:t>
                        </m:r>
                        <m:sSup>
                          <m:sSupPr>
                            <m:ctrlP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05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05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l-GR" sz="105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ES" sz="105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CE7739-F1F8-6361-896A-FC2EEB36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01" y="1199558"/>
                <a:ext cx="2971800" cy="274755"/>
              </a:xfrm>
              <a:prstGeom prst="rect">
                <a:avLst/>
              </a:prstGeom>
              <a:blipFill>
                <a:blip r:embed="rId3"/>
                <a:stretch>
                  <a:fillRect t="-82609" b="-1260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08CA30-0473-508F-8F55-EDDB7AA95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14" y="1661609"/>
            <a:ext cx="1971668" cy="1108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9E8853C-3682-FA28-7E21-0627C391FBBA}"/>
                  </a:ext>
                </a:extLst>
              </p:cNvPr>
              <p:cNvSpPr txBox="1"/>
              <p:nvPr/>
            </p:nvSpPr>
            <p:spPr>
              <a:xfrm>
                <a:off x="126269" y="1672945"/>
                <a:ext cx="3715108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After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convolution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feature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maps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are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passed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through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an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activation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function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ReLU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in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this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case: </a:t>
                </a:r>
                <a14:m>
                  <m:oMath xmlns:m="http://schemas.openxmlformats.org/officeDocument/2006/math">
                    <m:r>
                      <a:rPr lang="el-GR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s-ES" sz="1050" b="0" i="1" u="none" strike="noStrike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sz="105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9E8853C-3682-FA28-7E21-0627C391F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" y="1672945"/>
                <a:ext cx="3715108" cy="41549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3E966539-BDE6-BDF4-8053-6C898664A315}"/>
              </a:ext>
            </a:extLst>
          </p:cNvPr>
          <p:cNvSpPr txBox="1"/>
          <p:nvPr/>
        </p:nvSpPr>
        <p:spPr>
          <a:xfrm>
            <a:off x="163622" y="2171765"/>
            <a:ext cx="383687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step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allows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network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learn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s-ES" sz="1050" b="1" i="0" u="none" strike="noStrike" dirty="0" err="1">
                <a:solidFill>
                  <a:srgbClr val="000000"/>
                </a:solidFill>
                <a:effectLst/>
              </a:rPr>
              <a:t>nonlinear</a:t>
            </a:r>
            <a:r>
              <a:rPr lang="es-ES" sz="105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1" i="0" u="none" strike="noStrike" dirty="0" err="1">
                <a:solidFill>
                  <a:srgbClr val="000000"/>
                </a:solidFill>
                <a:effectLst/>
              </a:rPr>
              <a:t>relationships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 in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data:</a:t>
            </a:r>
          </a:p>
          <a:p>
            <a:pPr algn="l"/>
            <a:endParaRPr lang="es-ES" sz="105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CE41C68-04BB-4041-51A9-72C56BEACFA4}"/>
                  </a:ext>
                </a:extLst>
              </p:cNvPr>
              <p:cNvSpPr txBox="1"/>
              <p:nvPr/>
            </p:nvSpPr>
            <p:spPr>
              <a:xfrm>
                <a:off x="368300" y="2608354"/>
                <a:ext cx="4178672" cy="260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)(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sz="1050" b="0" i="1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050" b="0" i="1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sz="105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05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05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0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050" dirty="0"/>
                  <a:t>)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CE41C68-04BB-4041-51A9-72C56BEA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608354"/>
                <a:ext cx="4178672" cy="26071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12</a:t>
            </a:r>
            <a:endParaRPr lang="es-ES" sz="9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2B0906-6F07-09F3-5845-73581A979715}"/>
              </a:ext>
            </a:extLst>
          </p:cNvPr>
          <p:cNvSpPr txBox="1"/>
          <p:nvPr/>
        </p:nvSpPr>
        <p:spPr>
          <a:xfrm>
            <a:off x="188210" y="179744"/>
            <a:ext cx="4216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POOLING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FC2EAE-6014-F9AA-FBC7-B24175D6825F}"/>
              </a:ext>
            </a:extLst>
          </p:cNvPr>
          <p:cNvSpPr txBox="1"/>
          <p:nvPr/>
        </p:nvSpPr>
        <p:spPr>
          <a:xfrm>
            <a:off x="195051" y="748861"/>
            <a:ext cx="537425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1" i="0" u="none" strike="noStrike" dirty="0" err="1">
                <a:solidFill>
                  <a:srgbClr val="000000"/>
                </a:solidFill>
                <a:effectLst/>
              </a:rPr>
              <a:t>Pooling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reduces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size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activated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feature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maps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speed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up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computation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lowers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spatial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resolution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while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preserving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key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features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keeping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channels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unchanged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s-ES" sz="1050" b="0" i="0" u="none" strike="noStrike" dirty="0">
              <a:solidFill>
                <a:srgbClr val="000000"/>
              </a:solidFill>
              <a:effectLst/>
            </a:endParaRPr>
          </a:p>
          <a:p>
            <a:pPr algn="just"/>
            <a:endParaRPr lang="es-ES" sz="105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598B-BC83-19E7-B04E-B12D821AD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43" y="1775661"/>
            <a:ext cx="838200" cy="569053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E825C839-675B-9CB5-4146-39A5428A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687055"/>
            <a:ext cx="1119399" cy="74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FBDA78-40C6-C465-0501-1260C33C30EE}"/>
                  </a:ext>
                </a:extLst>
              </p:cNvPr>
              <p:cNvSpPr txBox="1"/>
              <p:nvPr/>
            </p:nvSpPr>
            <p:spPr>
              <a:xfrm>
                <a:off x="215900" y="1622425"/>
                <a:ext cx="3036756" cy="781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For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example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with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max</a:t>
                </a:r>
                <a:r>
                  <a:rPr lang="es-ES" sz="1050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pooling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we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keep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only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maximum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value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in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each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small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region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:</a:t>
                </a:r>
              </a:p>
              <a:p>
                <a:pPr algn="just"/>
                <a:endParaRPr lang="es-ES" sz="105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05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105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105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05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05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FBDA78-40C6-C465-0501-1260C33C3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622425"/>
                <a:ext cx="3036756" cy="781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5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52608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13</a:t>
            </a:r>
            <a:endParaRPr lang="es-ES" sz="9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28DFC3-1C81-7502-CB4D-D9EAF6B47A71}"/>
              </a:ext>
            </a:extLst>
          </p:cNvPr>
          <p:cNvSpPr txBox="1"/>
          <p:nvPr/>
        </p:nvSpPr>
        <p:spPr>
          <a:xfrm>
            <a:off x="242412" y="216586"/>
            <a:ext cx="4216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FLATENNING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4119825-29B2-5ADC-CCDD-F1678B81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15" y="174625"/>
            <a:ext cx="2116873" cy="2685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DDDC996-06DC-2635-FB7A-5FA7AA8AF7B0}"/>
                  </a:ext>
                </a:extLst>
              </p:cNvPr>
              <p:cNvSpPr txBox="1"/>
              <p:nvPr/>
            </p:nvSpPr>
            <p:spPr>
              <a:xfrm>
                <a:off x="242412" y="748852"/>
                <a:ext cx="3124332" cy="10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process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of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convolution</a:t>
                </a:r>
                <a:r>
                  <a:rPr lang="es-ES" sz="1050" b="1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activation</a:t>
                </a:r>
                <a:r>
                  <a:rPr lang="es-ES" sz="1050" b="1" i="0" u="none" strike="noStrike" dirty="0">
                    <a:solidFill>
                      <a:srgbClr val="000000"/>
                    </a:solidFill>
                    <a:effectLst/>
                  </a:rPr>
                  <a:t>, and 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pooling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repeats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in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stacks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building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complex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feature</a:t>
                </a:r>
                <a:r>
                  <a:rPr lang="es-ES" sz="1050" dirty="0">
                    <a:solidFill>
                      <a:srgbClr val="000000"/>
                    </a:solidFill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hierarchies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Mathematically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each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layer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is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:</a:t>
                </a:r>
              </a:p>
              <a:p>
                <a:pPr algn="just"/>
                <a:endParaRPr lang="es-ES" sz="105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p>
                      <m:r>
                        <a:rPr lang="es-E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E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(ℓ−1)∗</m:t>
                      </m:r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p>
                      <m:r>
                        <a:rPr lang="el-GR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))</m:t>
                      </m:r>
                    </m:oMath>
                  </m:oMathPara>
                </a14:m>
                <a:endParaRPr lang="en-US" sz="105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DDDC996-06DC-2635-FB7A-5FA7AA8A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2" y="748852"/>
                <a:ext cx="3124332" cy="1068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7FD5FFB6-4D29-7675-F4B2-EA59093B9A8C}"/>
              </a:ext>
            </a:extLst>
          </p:cNvPr>
          <p:cNvSpPr txBox="1"/>
          <p:nvPr/>
        </p:nvSpPr>
        <p:spPr>
          <a:xfrm>
            <a:off x="242412" y="1816666"/>
            <a:ext cx="31243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Finally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connect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fully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connected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layers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map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s-ES" sz="1050" b="1" i="0" u="none" strike="noStrike" dirty="0" err="1">
                <a:solidFill>
                  <a:srgbClr val="000000"/>
                </a:solidFill>
                <a:effectLst/>
              </a:rPr>
              <a:t>flattened</a:t>
            </a:r>
            <a:r>
              <a:rPr lang="es-ES" sz="1050" dirty="0">
                <a:solidFill>
                  <a:srgbClr val="000000"/>
                </a:solidFill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transforming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3D tensor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a 1D vector so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can be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processed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 standard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</a:rPr>
              <a:t>classifiers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22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14</a:t>
            </a:r>
            <a:endParaRPr lang="es-ES" sz="9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753F15-EE53-B6F0-3AD4-B575A96DBD45}"/>
              </a:ext>
            </a:extLst>
          </p:cNvPr>
          <p:cNvSpPr txBox="1"/>
          <p:nvPr/>
        </p:nvSpPr>
        <p:spPr>
          <a:xfrm>
            <a:off x="139700" y="174625"/>
            <a:ext cx="4216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FULLY CONNECTED LAYER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EDA1902-310C-E911-941F-C019299466C2}"/>
                  </a:ext>
                </a:extLst>
              </p:cNvPr>
              <p:cNvSpPr txBox="1"/>
              <p:nvPr/>
            </p:nvSpPr>
            <p:spPr>
              <a:xfrm>
                <a:off x="139700" y="708025"/>
                <a:ext cx="5562600" cy="1100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s-ES" sz="1050" dirty="0">
                    <a:solidFill>
                      <a:srgbClr val="000000"/>
                    </a:solidFill>
                  </a:rPr>
                  <a:t>A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fter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flattening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data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goes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through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fully</a:t>
                </a:r>
                <a:r>
                  <a:rPr lang="es-ES" sz="1050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connected</a:t>
                </a:r>
                <a:r>
                  <a:rPr lang="es-ES" sz="1050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1" i="0" u="none" strike="noStrike" dirty="0" err="1">
                    <a:solidFill>
                      <a:srgbClr val="000000"/>
                    </a:solidFill>
                    <a:effectLst/>
                  </a:rPr>
                  <a:t>layers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which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learn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how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to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combine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features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from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entire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image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Each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layer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performs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a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transformation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:</a:t>
                </a:r>
              </a:p>
              <a:p>
                <a:pPr algn="l"/>
                <a:endParaRPr lang="es-ES" sz="105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E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s-E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E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05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s-ES" sz="1050" dirty="0">
                  <a:solidFill>
                    <a:srgbClr val="000000"/>
                  </a:solidFill>
                </a:endParaRPr>
              </a:p>
              <a:p>
                <a:pPr algn="l"/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where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s-ES" sz="1050" b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and </a:t>
                </a:r>
                <a:r>
                  <a:rPr lang="es-ES" sz="1050" b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05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 are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the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weights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and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biases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that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s-ES" sz="1050" b="0" i="0" u="none" strike="noStrike" dirty="0" err="1">
                    <a:solidFill>
                      <a:srgbClr val="000000"/>
                    </a:solidFill>
                    <a:effectLst/>
                  </a:rPr>
                  <a:t>layer</a:t>
                </a:r>
                <a:r>
                  <a:rPr lang="es-ES" sz="1050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EDA1902-310C-E911-941F-C01929946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708025"/>
                <a:ext cx="5562600" cy="1100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0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15</a:t>
            </a:r>
            <a:endParaRPr lang="es-ES" sz="9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753F15-EE53-B6F0-3AD4-B575A96DBD45}"/>
              </a:ext>
            </a:extLst>
          </p:cNvPr>
          <p:cNvSpPr txBox="1"/>
          <p:nvPr/>
        </p:nvSpPr>
        <p:spPr>
          <a:xfrm>
            <a:off x="139700" y="174625"/>
            <a:ext cx="4216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SOFTMAX + ACTIVATION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707486BB-5C57-8213-D379-D442C7056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97" y="1030949"/>
            <a:ext cx="1092200" cy="505946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baja">
            <a:extLst>
              <a:ext uri="{FF2B5EF4-FFF2-40B4-BE49-F238E27FC236}">
                <a16:creationId xmlns:a16="http://schemas.microsoft.com/office/drawing/2014/main" id="{4DBB51E4-1B26-EFEA-542D-6361B995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7" y="2108768"/>
            <a:ext cx="2070100" cy="762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753A71E-5128-AF69-6F33-A7873BDD9EDD}"/>
              </a:ext>
            </a:extLst>
          </p:cNvPr>
          <p:cNvSpPr txBox="1"/>
          <p:nvPr/>
        </p:nvSpPr>
        <p:spPr>
          <a:xfrm>
            <a:off x="139700" y="606857"/>
            <a:ext cx="53742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last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dense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layer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uses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s-ES" sz="1000" b="1" i="0" u="none" strike="noStrike" dirty="0" err="1">
                <a:solidFill>
                  <a:srgbClr val="000000"/>
                </a:solidFill>
                <a:effectLst/>
              </a:rPr>
              <a:t>softmax</a:t>
            </a:r>
            <a:r>
              <a:rPr lang="es-ES" sz="1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000" b="1" i="0" u="none" strike="noStrike" dirty="0" err="1">
                <a:solidFill>
                  <a:srgbClr val="000000"/>
                </a:solidFill>
                <a:effectLst/>
              </a:rPr>
              <a:t>function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produce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probabilities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each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class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  <a:endParaRPr lang="es-ES" sz="105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FE0392-2492-2583-531A-380BC829A0C2}"/>
              </a:ext>
            </a:extLst>
          </p:cNvPr>
          <p:cNvSpPr txBox="1"/>
          <p:nvPr/>
        </p:nvSpPr>
        <p:spPr>
          <a:xfrm>
            <a:off x="215900" y="1701854"/>
            <a:ext cx="5029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Softmax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turns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outputs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values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between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0 and 1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sum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one</a:t>
            </a:r>
            <a:r>
              <a:rPr lang="es-ES" sz="105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perfect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multi-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class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classification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22265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99194062-2E1C-C6A8-771C-328E8161F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587"/>
            <a:ext cx="5765800" cy="3243263"/>
          </a:xfrm>
          <a:prstGeom prst="rect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EFFBEE0A-F08F-9F3F-2A65-5D63308F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-100"/>
          <a:stretch/>
        </p:blipFill>
        <p:spPr>
          <a:xfrm>
            <a:off x="597" y="1"/>
            <a:ext cx="3979653" cy="324484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611F968-2151-74FD-A9CD-381C4CCF9C6A}"/>
              </a:ext>
            </a:extLst>
          </p:cNvPr>
          <p:cNvSpPr txBox="1"/>
          <p:nvPr/>
        </p:nvSpPr>
        <p:spPr>
          <a:xfrm>
            <a:off x="389626" y="485449"/>
            <a:ext cx="3200400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rgbClr val="FFFFFF"/>
                </a:solidFill>
                <a:latin typeface="Arial Black"/>
                <a:cs typeface="Arial Black"/>
              </a:rPr>
              <a:t>COMPUTATIONAL RESULTS</a:t>
            </a:r>
            <a:endParaRPr lang="en-US" sz="1300" dirty="0">
              <a:latin typeface="Arial Black"/>
              <a:cs typeface="Arial Black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93C422-56A7-37A2-FBFB-263B8330E08E}"/>
              </a:ext>
            </a:extLst>
          </p:cNvPr>
          <p:cNvSpPr txBox="1"/>
          <p:nvPr/>
        </p:nvSpPr>
        <p:spPr>
          <a:xfrm>
            <a:off x="370278" y="1182493"/>
            <a:ext cx="2883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Having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concluded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mathematical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explanation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of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CNNs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now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turn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to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second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main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goal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of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this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tesis: a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program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for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galaxy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morphological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classification</a:t>
            </a:r>
            <a:endParaRPr lang="es-E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1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17</a:t>
            </a:r>
            <a:endParaRPr lang="es-ES" sz="9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667BDF-1433-1D9B-E26F-5A1F351A55A6}"/>
              </a:ext>
            </a:extLst>
          </p:cNvPr>
          <p:cNvSpPr txBox="1"/>
          <p:nvPr/>
        </p:nvSpPr>
        <p:spPr>
          <a:xfrm>
            <a:off x="215900" y="174624"/>
            <a:ext cx="41792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OUR DATASET: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D9976848-BC59-6FD5-D5F9-95EDE317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513903"/>
            <a:ext cx="2362200" cy="23390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B28AA4-184C-9D3D-9AA9-B1DDB6FA14B2}"/>
              </a:ext>
            </a:extLst>
          </p:cNvPr>
          <p:cNvSpPr txBox="1"/>
          <p:nvPr/>
        </p:nvSpPr>
        <p:spPr>
          <a:xfrm>
            <a:off x="1497036" y="194779"/>
            <a:ext cx="29416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1" dirty="0">
                <a:solidFill>
                  <a:srgbClr val="000000"/>
                </a:solidFill>
                <a:latin typeface="-webkit-standard"/>
              </a:rPr>
              <a:t>  Galaxy Zoo Project             </a:t>
            </a:r>
            <a:endParaRPr lang="es-ES" sz="105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just"/>
            <a:endParaRPr lang="es-ES" sz="105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7A0BE6-6262-D172-EED8-8CBA5DEB310B}"/>
              </a:ext>
            </a:extLst>
          </p:cNvPr>
          <p:cNvSpPr txBox="1"/>
          <p:nvPr/>
        </p:nvSpPr>
        <p:spPr>
          <a:xfrm>
            <a:off x="3111502" y="384990"/>
            <a:ext cx="2133598" cy="259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s-ES" sz="1050" dirty="0">
              <a:solidFill>
                <a:srgbClr val="000000"/>
              </a:solidFill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Clockwise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Spiral</a:t>
            </a:r>
            <a:endParaRPr lang="es-ES" sz="105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00000"/>
                </a:solidFill>
                <a:latin typeface="-webkit-standard"/>
              </a:rPr>
              <a:t>Anticlockwise</a:t>
            </a:r>
            <a:r>
              <a:rPr lang="es-ES" sz="105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s-ES" sz="1050" dirty="0" err="1">
                <a:solidFill>
                  <a:srgbClr val="000000"/>
                </a:solidFill>
                <a:latin typeface="-webkit-standard"/>
              </a:rPr>
              <a:t>Spiral</a:t>
            </a:r>
            <a:endParaRPr lang="es-ES" sz="1050" dirty="0">
              <a:solidFill>
                <a:srgbClr val="000000"/>
              </a:solidFill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00000"/>
                </a:solidFill>
                <a:latin typeface="-webkit-standard"/>
              </a:rPr>
              <a:t>Disk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Merger</a:t>
            </a:r>
            <a:endParaRPr lang="es-ES" sz="105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00000"/>
                </a:solidFill>
                <a:latin typeface="-webkit-standard"/>
              </a:rPr>
              <a:t>Edge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Elliptical</a:t>
            </a:r>
            <a:endParaRPr lang="es-ES" sz="105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00000"/>
                </a:solidFill>
                <a:latin typeface="-webkit-standard"/>
              </a:rPr>
              <a:t>Cosmological</a:t>
            </a:r>
            <a:r>
              <a:rPr lang="es-ES" sz="105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s-ES" sz="1050" dirty="0" err="1">
                <a:solidFill>
                  <a:srgbClr val="000000"/>
                </a:solidFill>
                <a:latin typeface="-webkit-standard"/>
              </a:rPr>
              <a:t>Structure</a:t>
            </a:r>
            <a:endParaRPr lang="es-ES" sz="1050" dirty="0">
              <a:solidFill>
                <a:srgbClr val="000000"/>
              </a:solidFill>
              <a:latin typeface="-webkit-standard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Uncertain</a:t>
            </a:r>
            <a:endParaRPr lang="es-ES" sz="1050" dirty="0">
              <a:solidFill>
                <a:srgbClr val="000000"/>
              </a:solidFill>
              <a:latin typeface="-webkit-standard"/>
            </a:endParaRPr>
          </a:p>
          <a:p>
            <a:pPr algn="just"/>
            <a:endParaRPr lang="es-ES" sz="1050" dirty="0">
              <a:solidFill>
                <a:srgbClr val="000000"/>
              </a:solidFill>
              <a:latin typeface="-webkit-standard"/>
            </a:endParaRPr>
          </a:p>
          <a:p>
            <a:pPr algn="just"/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69760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18</a:t>
            </a:r>
            <a:endParaRPr lang="es-ES" sz="9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667BDF-1433-1D9B-E26F-5A1F351A55A6}"/>
              </a:ext>
            </a:extLst>
          </p:cNvPr>
          <p:cNvSpPr txBox="1"/>
          <p:nvPr/>
        </p:nvSpPr>
        <p:spPr>
          <a:xfrm>
            <a:off x="215900" y="174624"/>
            <a:ext cx="41792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ARCHITECTURE AND RESULTS: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17" name="Imagen 16" descr="Texto&#10;&#10;Descripción generada automáticamente con confianza media">
            <a:extLst>
              <a:ext uri="{FF2B5EF4-FFF2-40B4-BE49-F238E27FC236}">
                <a16:creationId xmlns:a16="http://schemas.microsoft.com/office/drawing/2014/main" id="{E2047803-7119-D2D5-FD6D-7DCDF9A46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631824"/>
            <a:ext cx="2524460" cy="2258289"/>
          </a:xfrm>
          <a:prstGeom prst="rect">
            <a:avLst/>
          </a:prstGeom>
        </p:spPr>
      </p:pic>
      <p:pic>
        <p:nvPicPr>
          <p:cNvPr id="19" name="Imagen 18" descr="Gráfico, Histograma&#10;&#10;Descripción generada automáticamente">
            <a:extLst>
              <a:ext uri="{FF2B5EF4-FFF2-40B4-BE49-F238E27FC236}">
                <a16:creationId xmlns:a16="http://schemas.microsoft.com/office/drawing/2014/main" id="{BB494AD0-3C33-04C5-27C7-013027F6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80" y="599048"/>
            <a:ext cx="2357406" cy="1099577"/>
          </a:xfrm>
          <a:prstGeom prst="rect">
            <a:avLst/>
          </a:prstGeom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A201A81-69FF-320B-31A1-9B6F9CC7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742701"/>
            <a:ext cx="1752600" cy="482838"/>
          </a:xfrm>
          <a:prstGeom prst="rect">
            <a:avLst/>
          </a:prstGeom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A51220A8-7403-7963-2363-3B5759579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9" y="2269615"/>
            <a:ext cx="1752599" cy="6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3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19</a:t>
            </a:r>
            <a:endParaRPr lang="es-ES" sz="9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667BDF-1433-1D9B-E26F-5A1F351A55A6}"/>
              </a:ext>
            </a:extLst>
          </p:cNvPr>
          <p:cNvSpPr txBox="1"/>
          <p:nvPr/>
        </p:nvSpPr>
        <p:spPr>
          <a:xfrm>
            <a:off x="215900" y="174624"/>
            <a:ext cx="41792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ACCURACY COMPARISON: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AD308A-ED49-EECB-1C05-F0BC1B98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45293"/>
            <a:ext cx="4691550" cy="4505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661FAD-6B89-83AD-437E-7084E7D4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06766"/>
            <a:ext cx="3429000" cy="188792"/>
          </a:xfrm>
          <a:prstGeom prst="rect">
            <a:avLst/>
          </a:prstGeom>
        </p:spPr>
      </p:pic>
      <p:pic>
        <p:nvPicPr>
          <p:cNvPr id="18" name="Imagen 17" descr="Tabla&#10;&#10;Descripción generada automáticamente">
            <a:extLst>
              <a:ext uri="{FF2B5EF4-FFF2-40B4-BE49-F238E27FC236}">
                <a16:creationId xmlns:a16="http://schemas.microsoft.com/office/drawing/2014/main" id="{E6E202C0-698A-C3B6-CE0F-D3AB955C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9" y="1393825"/>
            <a:ext cx="4356221" cy="15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uegos artificiales en el cielo&#10;&#10;Descripción generada automáticamente con confianza media">
            <a:extLst>
              <a:ext uri="{FF2B5EF4-FFF2-40B4-BE49-F238E27FC236}">
                <a16:creationId xmlns:a16="http://schemas.microsoft.com/office/drawing/2014/main" id="{07FEEB6C-8D7F-FF7A-D444-66F03FD3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72" y="3174"/>
            <a:ext cx="3494128" cy="3238499"/>
          </a:xfrm>
          <a:prstGeom prst="rect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EFFBEE0A-F08F-9F3F-2A65-5D63308F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-100"/>
          <a:stretch/>
        </p:blipFill>
        <p:spPr>
          <a:xfrm>
            <a:off x="0" y="3174"/>
            <a:ext cx="3979653" cy="3241675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56DF784-30FF-0B0C-87E4-7FF9ADCEB423}"/>
              </a:ext>
            </a:extLst>
          </p:cNvPr>
          <p:cNvSpPr txBox="1"/>
          <p:nvPr/>
        </p:nvSpPr>
        <p:spPr>
          <a:xfrm>
            <a:off x="520700" y="1393825"/>
            <a:ext cx="2362200" cy="5479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In 1923,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thanks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to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Edwin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Hubble’s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discovery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realized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that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‘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nebulae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’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were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actually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entire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galaxies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beyond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Milky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Way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  <a:endParaRPr sz="95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8FC4188-D33C-DD45-6488-7288BD703329}"/>
              </a:ext>
            </a:extLst>
          </p:cNvPr>
          <p:cNvSpPr txBox="1"/>
          <p:nvPr/>
        </p:nvSpPr>
        <p:spPr>
          <a:xfrm>
            <a:off x="520700" y="708025"/>
            <a:ext cx="2895600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rgbClr val="FFFFFF"/>
                </a:solidFill>
                <a:latin typeface="Arial Black"/>
                <a:cs typeface="Arial Black"/>
              </a:rPr>
              <a:t>ORIGIN OF GALAXY MORPHOLOGY</a:t>
            </a:r>
            <a:endParaRPr sz="13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1725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EFFBEE0A-F08F-9F3F-2A65-5D63308F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-100"/>
          <a:stretch/>
        </p:blipFill>
        <p:spPr>
          <a:xfrm>
            <a:off x="-80753" y="0"/>
            <a:ext cx="7383253" cy="324484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611F968-2151-74FD-A9CD-381C4CCF9C6A}"/>
              </a:ext>
            </a:extLst>
          </p:cNvPr>
          <p:cNvSpPr txBox="1"/>
          <p:nvPr/>
        </p:nvSpPr>
        <p:spPr>
          <a:xfrm>
            <a:off x="491226" y="323502"/>
            <a:ext cx="3200400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rgbClr val="FFFFFF"/>
                </a:solidFill>
                <a:latin typeface="Arial Black"/>
                <a:cs typeface="Arial Black"/>
              </a:rPr>
              <a:t>CONCLUSION</a:t>
            </a:r>
            <a:endParaRPr lang="en-US" sz="1300" dirty="0">
              <a:latin typeface="Arial Black"/>
              <a:cs typeface="Arial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A665B3-DACA-07F8-2A62-6F36D72DE8E0}"/>
              </a:ext>
            </a:extLst>
          </p:cNvPr>
          <p:cNvSpPr txBox="1"/>
          <p:nvPr/>
        </p:nvSpPr>
        <p:spPr>
          <a:xfrm>
            <a:off x="215900" y="765115"/>
            <a:ext cx="518151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50" dirty="0" err="1"/>
              <a:t>We</a:t>
            </a:r>
            <a:r>
              <a:rPr lang="es-ES" sz="1050" dirty="0"/>
              <a:t> </a:t>
            </a:r>
            <a:r>
              <a:rPr lang="es-ES" sz="1050" dirty="0" err="1"/>
              <a:t>explored</a:t>
            </a:r>
            <a:r>
              <a:rPr lang="es-ES" sz="1050" dirty="0"/>
              <a:t> </a:t>
            </a:r>
            <a:r>
              <a:rPr lang="es-ES" sz="1050" dirty="0" err="1"/>
              <a:t>the</a:t>
            </a:r>
            <a:r>
              <a:rPr lang="es-ES" sz="1050" dirty="0"/>
              <a:t> </a:t>
            </a:r>
            <a:r>
              <a:rPr lang="es-ES" sz="1050" dirty="0" err="1"/>
              <a:t>usefulness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 </a:t>
            </a:r>
            <a:r>
              <a:rPr lang="es-ES" sz="1050" b="1" dirty="0" err="1"/>
              <a:t>Convolutional</a:t>
            </a:r>
            <a:r>
              <a:rPr lang="es-ES" sz="1050" b="1" dirty="0"/>
              <a:t> Neural Networks</a:t>
            </a:r>
            <a:r>
              <a:rPr lang="es-ES" sz="1050" dirty="0"/>
              <a:t> </a:t>
            </a:r>
            <a:r>
              <a:rPr lang="es-ES" sz="1050" dirty="0" err="1"/>
              <a:t>for</a:t>
            </a:r>
            <a:r>
              <a:rPr lang="es-ES" sz="1050" dirty="0"/>
              <a:t> </a:t>
            </a:r>
            <a:r>
              <a:rPr lang="es-ES" sz="1050" dirty="0" err="1"/>
              <a:t>galaxy</a:t>
            </a:r>
            <a:r>
              <a:rPr lang="es-ES" sz="1050" dirty="0"/>
              <a:t> </a:t>
            </a:r>
            <a:r>
              <a:rPr lang="es-ES" sz="1050" dirty="0" err="1"/>
              <a:t>morphological</a:t>
            </a:r>
            <a:r>
              <a:rPr lang="es-ES" sz="1050" dirty="0"/>
              <a:t> </a:t>
            </a:r>
            <a:r>
              <a:rPr lang="es-ES" sz="1050" dirty="0" err="1"/>
              <a:t>classification</a:t>
            </a:r>
            <a:r>
              <a:rPr lang="es-ES" sz="1050" dirty="0"/>
              <a:t>, </a:t>
            </a:r>
            <a:r>
              <a:rPr lang="es-ES" sz="1050" dirty="0" err="1"/>
              <a:t>bridging</a:t>
            </a:r>
            <a:r>
              <a:rPr lang="es-ES" sz="1050" dirty="0"/>
              <a:t> </a:t>
            </a:r>
            <a:r>
              <a:rPr lang="es-ES" sz="1050" b="1" dirty="0" err="1"/>
              <a:t>mathematics</a:t>
            </a:r>
            <a:r>
              <a:rPr lang="es-ES" sz="1050" b="1" dirty="0"/>
              <a:t>, machine </a:t>
            </a:r>
            <a:r>
              <a:rPr lang="es-ES" sz="1050" b="1" dirty="0" err="1"/>
              <a:t>learning</a:t>
            </a:r>
            <a:r>
              <a:rPr lang="es-ES" sz="1050" b="1" dirty="0"/>
              <a:t>, and </a:t>
            </a:r>
            <a:r>
              <a:rPr lang="es-ES" sz="1050" b="1" dirty="0" err="1"/>
              <a:t>astronomy</a:t>
            </a:r>
            <a:r>
              <a:rPr lang="es-ES" sz="1050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866285-29E7-FAC0-217D-7885797A975A}"/>
              </a:ext>
            </a:extLst>
          </p:cNvPr>
          <p:cNvSpPr txBox="1"/>
          <p:nvPr/>
        </p:nvSpPr>
        <p:spPr>
          <a:xfrm>
            <a:off x="184888" y="1671847"/>
            <a:ext cx="5105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00" dirty="0"/>
              <a:t>Future </a:t>
            </a:r>
            <a:r>
              <a:rPr lang="es-ES" sz="1000" dirty="0" err="1"/>
              <a:t>improvements</a:t>
            </a:r>
            <a:r>
              <a:rPr lang="es-ES" sz="1000" dirty="0"/>
              <a:t> </a:t>
            </a:r>
            <a:r>
              <a:rPr lang="es-ES" sz="1000" dirty="0" err="1"/>
              <a:t>could</a:t>
            </a:r>
            <a:r>
              <a:rPr lang="es-ES" sz="1000" dirty="0"/>
              <a:t> </a:t>
            </a:r>
            <a:r>
              <a:rPr lang="es-ES" sz="1000" dirty="0" err="1"/>
              <a:t>include</a:t>
            </a:r>
            <a:r>
              <a:rPr lang="es-ES" sz="1000" dirty="0"/>
              <a:t> </a:t>
            </a:r>
            <a:r>
              <a:rPr lang="es-ES" sz="1000" dirty="0" err="1"/>
              <a:t>deeper</a:t>
            </a:r>
            <a:r>
              <a:rPr lang="es-ES" sz="1000" dirty="0"/>
              <a:t> </a:t>
            </a:r>
            <a:r>
              <a:rPr lang="es-ES" sz="1000" dirty="0" err="1"/>
              <a:t>mathematical</a:t>
            </a:r>
            <a:r>
              <a:rPr lang="es-ES" sz="1000" dirty="0"/>
              <a:t> </a:t>
            </a:r>
            <a:r>
              <a:rPr lang="es-ES" sz="1000" dirty="0" err="1"/>
              <a:t>analysis</a:t>
            </a:r>
            <a:r>
              <a:rPr lang="es-ES" sz="1000" dirty="0"/>
              <a:t>, </a:t>
            </a:r>
            <a:r>
              <a:rPr lang="es-ES" sz="1000" dirty="0" err="1"/>
              <a:t>advanced</a:t>
            </a:r>
            <a:r>
              <a:rPr lang="es-ES" sz="1000" dirty="0"/>
              <a:t> data </a:t>
            </a:r>
            <a:r>
              <a:rPr lang="es-ES" sz="1000" dirty="0" err="1"/>
              <a:t>augmentation</a:t>
            </a:r>
            <a:r>
              <a:rPr lang="es-ES" sz="1000" dirty="0"/>
              <a:t> and re-</a:t>
            </a:r>
            <a:r>
              <a:rPr lang="es-ES" sz="1000" dirty="0" err="1"/>
              <a:t>labelling</a:t>
            </a:r>
            <a:r>
              <a:rPr lang="es-ES" sz="1000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A98844-3949-103B-BC20-C28DB4852402}"/>
              </a:ext>
            </a:extLst>
          </p:cNvPr>
          <p:cNvSpPr txBox="1"/>
          <p:nvPr/>
        </p:nvSpPr>
        <p:spPr>
          <a:xfrm>
            <a:off x="184888" y="2401609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00" b="1" dirty="0"/>
              <a:t>In </a:t>
            </a:r>
            <a:r>
              <a:rPr lang="es-ES" sz="1000" b="1" dirty="0" err="1"/>
              <a:t>summary</a:t>
            </a:r>
            <a:r>
              <a:rPr lang="es-ES" sz="1000" dirty="0"/>
              <a:t>, </a:t>
            </a:r>
            <a:r>
              <a:rPr lang="es-ES" sz="1000" dirty="0" err="1"/>
              <a:t>this</a:t>
            </a:r>
            <a:r>
              <a:rPr lang="es-ES" sz="1000" dirty="0"/>
              <a:t> </a:t>
            </a:r>
            <a:r>
              <a:rPr lang="es-ES" sz="1000" dirty="0" err="1"/>
              <a:t>work</a:t>
            </a:r>
            <a:r>
              <a:rPr lang="es-ES" sz="1000" dirty="0"/>
              <a:t> </a:t>
            </a:r>
            <a:r>
              <a:rPr lang="es-ES" sz="1000" dirty="0" err="1"/>
              <a:t>highlights</a:t>
            </a:r>
            <a:r>
              <a:rPr lang="es-ES" sz="1000" dirty="0"/>
              <a:t> </a:t>
            </a:r>
            <a:r>
              <a:rPr lang="es-ES" sz="1000" dirty="0" err="1"/>
              <a:t>how</a:t>
            </a:r>
            <a:r>
              <a:rPr lang="es-ES" sz="1000" dirty="0"/>
              <a:t> </a:t>
            </a:r>
            <a:r>
              <a:rPr lang="es-ES" sz="1000" dirty="0" err="1"/>
              <a:t>math</a:t>
            </a:r>
            <a:r>
              <a:rPr lang="es-ES" sz="1000" dirty="0"/>
              <a:t> and machine </a:t>
            </a:r>
            <a:r>
              <a:rPr lang="es-ES" sz="1000" dirty="0" err="1"/>
              <a:t>learning</a:t>
            </a:r>
            <a:r>
              <a:rPr lang="es-ES" sz="1000" dirty="0"/>
              <a:t> can </a:t>
            </a:r>
            <a:r>
              <a:rPr lang="es-ES" sz="1000" dirty="0" err="1"/>
              <a:t>tackle</a:t>
            </a:r>
            <a:r>
              <a:rPr lang="es-ES" sz="1000" dirty="0"/>
              <a:t> </a:t>
            </a:r>
            <a:r>
              <a:rPr lang="es-ES" sz="1000" dirty="0" err="1"/>
              <a:t>big</a:t>
            </a:r>
            <a:r>
              <a:rPr lang="es-ES" sz="1000" dirty="0"/>
              <a:t> </a:t>
            </a:r>
            <a:r>
              <a:rPr lang="es-ES" sz="1000" dirty="0" err="1"/>
              <a:t>scientific</a:t>
            </a:r>
            <a:r>
              <a:rPr lang="es-ES" sz="1000" dirty="0"/>
              <a:t> </a:t>
            </a:r>
            <a:r>
              <a:rPr lang="es-ES" sz="1000" dirty="0" err="1"/>
              <a:t>challenges</a:t>
            </a:r>
            <a:r>
              <a:rPr lang="es-ES" sz="1000" dirty="0"/>
              <a:t> and </a:t>
            </a:r>
            <a:r>
              <a:rPr lang="es-ES" sz="1000" dirty="0" err="1"/>
              <a:t>deepen</a:t>
            </a:r>
            <a:r>
              <a:rPr lang="es-ES" sz="1000" dirty="0"/>
              <a:t> </a:t>
            </a:r>
            <a:r>
              <a:rPr lang="es-ES" sz="1000" dirty="0" err="1"/>
              <a:t>our</a:t>
            </a:r>
            <a:r>
              <a:rPr lang="es-ES" sz="1000" dirty="0"/>
              <a:t> </a:t>
            </a:r>
            <a:r>
              <a:rPr lang="es-ES" sz="1000" dirty="0" err="1"/>
              <a:t>understanding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universe.</a:t>
            </a:r>
          </a:p>
        </p:txBody>
      </p:sp>
    </p:spTree>
    <p:extLst>
      <p:ext uri="{BB962C8B-B14F-4D97-AF65-F5344CB8AC3E}">
        <p14:creationId xmlns:p14="http://schemas.microsoft.com/office/powerpoint/2010/main" val="39083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20" y="0"/>
            <a:ext cx="5764359" cy="324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 descr="Una estrella en el centro&#10;&#10;Descripción generada automáticamente con confianza media">
            <a:extLst>
              <a:ext uri="{FF2B5EF4-FFF2-40B4-BE49-F238E27FC236}">
                <a16:creationId xmlns:a16="http://schemas.microsoft.com/office/drawing/2014/main" id="{1D82F2D2-C1BD-38CC-D5CE-FD51D519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8" r="-3" b="18260"/>
          <a:stretch>
            <a:fillRect/>
          </a:stretch>
        </p:blipFill>
        <p:spPr>
          <a:xfrm>
            <a:off x="20" y="606"/>
            <a:ext cx="5765780" cy="32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foto, objeto, estrella, tabla&#10;&#10;Descripción generada automáticamente">
            <a:extLst>
              <a:ext uri="{FF2B5EF4-FFF2-40B4-BE49-F238E27FC236}">
                <a16:creationId xmlns:a16="http://schemas.microsoft.com/office/drawing/2014/main" id="{722B7140-D79B-D40D-DE30-22402ECC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" y="784225"/>
            <a:ext cx="2554003" cy="19155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5499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b="0" i="1" u="none" strike="noStrike">
                <a:solidFill>
                  <a:schemeClr val="bg1"/>
                </a:solidFill>
                <a:effectLst/>
                <a:latin typeface="-webkit-standard"/>
              </a:rPr>
              <a:t>3</a:t>
            </a:r>
            <a:endParaRPr lang="es-ES" sz="900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B0485B9-301B-03BF-53CE-17C20B16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1" y="784225"/>
            <a:ext cx="2633815" cy="1915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FE6C11-EB5E-BEB1-B611-D609A8C98B48}"/>
              </a:ext>
            </a:extLst>
          </p:cNvPr>
          <p:cNvSpPr txBox="1"/>
          <p:nvPr/>
        </p:nvSpPr>
        <p:spPr>
          <a:xfrm>
            <a:off x="143810" y="222494"/>
            <a:ext cx="545321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CEPHEID VARIABLES AND THE TUNNING FORK DIAGRAM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551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EAE89CE-DDDD-15CC-1B76-CA4C9F303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37"/>
          <a:stretch/>
        </p:blipFill>
        <p:spPr>
          <a:xfrm>
            <a:off x="815077" y="0"/>
            <a:ext cx="4950723" cy="3241674"/>
          </a:xfrm>
          <a:prstGeom prst="rect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EFFBEE0A-F08F-9F3F-2A65-5D63308F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-100"/>
          <a:stretch/>
        </p:blipFill>
        <p:spPr>
          <a:xfrm>
            <a:off x="0" y="1"/>
            <a:ext cx="3979653" cy="324484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611F968-2151-74FD-A9CD-381C4CCF9C6A}"/>
              </a:ext>
            </a:extLst>
          </p:cNvPr>
          <p:cNvSpPr txBox="1"/>
          <p:nvPr/>
        </p:nvSpPr>
        <p:spPr>
          <a:xfrm>
            <a:off x="389626" y="485449"/>
            <a:ext cx="3200400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rgbClr val="FFFFFF"/>
                </a:solidFill>
                <a:latin typeface="Arial Black"/>
                <a:cs typeface="Arial Black"/>
              </a:rPr>
              <a:t>CONVOLUTIONAL NEURAL NETWORKS</a:t>
            </a:r>
            <a:endParaRPr lang="en-US" sz="1300" dirty="0">
              <a:latin typeface="Arial Black"/>
              <a:cs typeface="Arial Black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93C422-56A7-37A2-FBFB-263B8330E08E}"/>
              </a:ext>
            </a:extLst>
          </p:cNvPr>
          <p:cNvSpPr txBox="1"/>
          <p:nvPr/>
        </p:nvSpPr>
        <p:spPr>
          <a:xfrm>
            <a:off x="292100" y="1175724"/>
            <a:ext cx="2883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In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order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to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improve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and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automate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this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classification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task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applied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</a:rPr>
              <a:t>CNNs</a:t>
            </a:r>
            <a:r>
              <a:rPr lang="es-ES" sz="1000" i="1" dirty="0">
                <a:solidFill>
                  <a:schemeClr val="bg1"/>
                </a:solidFill>
                <a:latin typeface="-webkit-standard"/>
              </a:rPr>
              <a:t>, 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a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type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of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machine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learning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well-suited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for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image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classification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because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it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can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take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advantage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of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symmetries</a:t>
            </a:r>
            <a:r>
              <a:rPr lang="es-ES" sz="100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in data.</a:t>
            </a:r>
            <a:endParaRPr lang="es-E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2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5499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5</a:t>
            </a:r>
            <a:endParaRPr lang="es-E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2519D9-B388-BD78-F5A0-3BE95336AD41}"/>
                  </a:ext>
                </a:extLst>
              </p:cNvPr>
              <p:cNvSpPr txBox="1"/>
              <p:nvPr/>
            </p:nvSpPr>
            <p:spPr>
              <a:xfrm>
                <a:off x="133350" y="488967"/>
                <a:ext cx="5334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Formally,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ES" sz="100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l-GR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be a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signal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representing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 discrete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grid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s-ES" sz="100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s-ES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values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a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channel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l-GR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A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translation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 vector </a:t>
                </a:r>
                <a14:m>
                  <m:oMath xmlns:m="http://schemas.openxmlformats.org/officeDocument/2006/math"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s-ES" sz="100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s-ES" sz="1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acts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signal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group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action</a:t>
                </a:r>
                <a:r>
                  <a:rPr lang="es-ES" sz="100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l"/>
                <a:endParaRPr lang="es-ES" sz="1000" b="1" dirty="0">
                  <a:solidFill>
                    <a:srgbClr val="000000"/>
                  </a:solidFill>
                </a:endParaRPr>
              </a:p>
              <a:p>
                <a:pPr algn="l"/>
                <a:endParaRPr lang="es-ES" sz="10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2519D9-B388-BD78-F5A0-3BE95336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488967"/>
                <a:ext cx="533400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18EDE7E2-4840-75B8-A038-25330A4B6822}"/>
              </a:ext>
            </a:extLst>
          </p:cNvPr>
          <p:cNvSpPr txBox="1"/>
          <p:nvPr/>
        </p:nvSpPr>
        <p:spPr>
          <a:xfrm>
            <a:off x="131407" y="142712"/>
            <a:ext cx="42174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GROUP THEORY FOUNDATIONS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7943494-BC0F-5014-5B7F-690EDD5C0A15}"/>
                  </a:ext>
                </a:extLst>
              </p:cNvPr>
              <p:cNvSpPr txBox="1"/>
              <p:nvPr/>
            </p:nvSpPr>
            <p:spPr>
              <a:xfrm>
                <a:off x="1793939" y="945433"/>
                <a:ext cx="201281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1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ES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),∀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E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0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7943494-BC0F-5014-5B7F-690EDD5C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39" y="945433"/>
                <a:ext cx="2012819" cy="24622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6F82DC50-35CA-4D20-BEA3-D401F244F19C}"/>
              </a:ext>
            </a:extLst>
          </p:cNvPr>
          <p:cNvSpPr txBox="1"/>
          <p:nvPr/>
        </p:nvSpPr>
        <p:spPr>
          <a:xfrm>
            <a:off x="165878" y="2587495"/>
            <a:ext cx="556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sz="180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Imagen 11" descr="Una estrella roja&#10;&#10;Descripción generada automáticamente con confianza baja">
            <a:extLst>
              <a:ext uri="{FF2B5EF4-FFF2-40B4-BE49-F238E27FC236}">
                <a16:creationId xmlns:a16="http://schemas.microsoft.com/office/drawing/2014/main" id="{302DC0F3-2EC7-5183-8CA1-B452B8AA1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1270303"/>
            <a:ext cx="3568699" cy="17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5499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6</a:t>
            </a:r>
            <a:endParaRPr lang="es-ES" sz="9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EDE7E2-4840-75B8-A038-25330A4B6822}"/>
              </a:ext>
            </a:extLst>
          </p:cNvPr>
          <p:cNvSpPr txBox="1"/>
          <p:nvPr/>
        </p:nvSpPr>
        <p:spPr>
          <a:xfrm>
            <a:off x="131407" y="142712"/>
            <a:ext cx="42174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INVARIANCE AND EQUIVARIANCE IN CNNs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2DC50-35CA-4D20-BEA3-D401F244F19C}"/>
              </a:ext>
            </a:extLst>
          </p:cNvPr>
          <p:cNvSpPr txBox="1"/>
          <p:nvPr/>
        </p:nvSpPr>
        <p:spPr>
          <a:xfrm>
            <a:off x="165878" y="2587495"/>
            <a:ext cx="556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sz="1800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080381F-EE08-C1ED-3295-A9FF0A66E6DF}"/>
                  </a:ext>
                </a:extLst>
              </p:cNvPr>
              <p:cNvSpPr txBox="1"/>
              <p:nvPr/>
            </p:nvSpPr>
            <p:spPr>
              <a:xfrm>
                <a:off x="161066" y="671503"/>
                <a:ext cx="557222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s-E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G-</a:t>
                </a:r>
                <a:r>
                  <a:rPr lang="es-ES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invariance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: A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invariant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transforming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under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group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does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output. (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e.g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.,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l-GR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l-GR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algn="l"/>
                <a:endParaRPr lang="es-E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080381F-EE08-C1ED-3295-A9FF0A66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6" y="671503"/>
                <a:ext cx="557222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9AB135CE-FB30-3653-94C4-60DEF8CA2962}"/>
              </a:ext>
            </a:extLst>
          </p:cNvPr>
          <p:cNvSpPr txBox="1"/>
          <p:nvPr/>
        </p:nvSpPr>
        <p:spPr>
          <a:xfrm>
            <a:off x="161066" y="2130686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 are </a:t>
            </a:r>
            <a:r>
              <a:rPr lang="es-E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translation-equivariant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shifting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shifts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AD1B30A-6E3A-AC76-6D89-294495BFC72A}"/>
                  </a:ext>
                </a:extLst>
              </p:cNvPr>
              <p:cNvSpPr txBox="1"/>
              <p:nvPr/>
            </p:nvSpPr>
            <p:spPr>
              <a:xfrm>
                <a:off x="161066" y="1349432"/>
                <a:ext cx="588320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s-E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G-</a:t>
                </a:r>
                <a:r>
                  <a:rPr lang="es-ES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equivariance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: A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equivariant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transforming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output 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transformed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way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 (</a:t>
                </a:r>
                <a:r>
                  <a:rPr lang="es-E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e.g</a:t>
                </a:r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., </a:t>
                </a:r>
                <a14:m>
                  <m:oMath xmlns:m="http://schemas.openxmlformats.org/officeDocument/2006/math"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l-GR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l-GR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l-GR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l-GR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ES" sz="1000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s-ES" sz="1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).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AD1B30A-6E3A-AC76-6D89-294495BF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6" y="1349432"/>
                <a:ext cx="5883200" cy="415498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3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E0DE67-F92B-1242-2CA9-FB879C867F5E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823DBB-E450-4451-868C-58A141B9C419}"/>
              </a:ext>
            </a:extLst>
          </p:cNvPr>
          <p:cNvSpPr txBox="1"/>
          <p:nvPr/>
        </p:nvSpPr>
        <p:spPr>
          <a:xfrm>
            <a:off x="55499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7</a:t>
            </a:r>
            <a:endParaRPr lang="es-ES" sz="9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EDE7E2-4840-75B8-A038-25330A4B6822}"/>
              </a:ext>
            </a:extLst>
          </p:cNvPr>
          <p:cNvSpPr txBox="1"/>
          <p:nvPr/>
        </p:nvSpPr>
        <p:spPr>
          <a:xfrm>
            <a:off x="54191" y="113028"/>
            <a:ext cx="42174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CONVOLUTION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080381F-EE08-C1ED-3295-A9FF0A66E6DF}"/>
                  </a:ext>
                </a:extLst>
              </p:cNvPr>
              <p:cNvSpPr txBox="1"/>
              <p:nvPr/>
            </p:nvSpPr>
            <p:spPr>
              <a:xfrm>
                <a:off x="134324" y="500259"/>
                <a:ext cx="5495709" cy="1182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000" dirty="0"/>
                  <a:t>The </a:t>
                </a:r>
                <a:r>
                  <a:rPr lang="es-ES" sz="1000" b="1" dirty="0" err="1"/>
                  <a:t>convolution</a:t>
                </a:r>
                <a:r>
                  <a:rPr lang="es-ES" sz="1000" dirty="0"/>
                  <a:t> </a:t>
                </a:r>
                <a:r>
                  <a:rPr lang="es-ES" sz="1000" dirty="0" err="1"/>
                  <a:t>of</a:t>
                </a:r>
                <a:r>
                  <a:rPr lang="es-ES" sz="1000" dirty="0"/>
                  <a:t> </a:t>
                </a:r>
                <a:r>
                  <a:rPr lang="es-ES" sz="1000" dirty="0" err="1"/>
                  <a:t>an</a:t>
                </a:r>
                <a:r>
                  <a:rPr lang="es-ES" sz="1000" dirty="0"/>
                  <a:t> input </a:t>
                </a:r>
                <a:r>
                  <a:rPr lang="es-ES" sz="1000" dirty="0" err="1"/>
                  <a:t>signal</a:t>
                </a:r>
                <a:r>
                  <a:rPr lang="es-ES" sz="1000" dirty="0"/>
                  <a:t>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sz="1000" dirty="0"/>
                  <a:t> </a:t>
                </a:r>
                <a:r>
                  <a:rPr lang="es-ES" sz="1000" dirty="0" err="1"/>
                  <a:t>with</a:t>
                </a:r>
                <a:r>
                  <a:rPr lang="es-ES" sz="1000" dirty="0"/>
                  <a:t> a </a:t>
                </a:r>
                <a:r>
                  <a:rPr lang="es-ES" sz="1000" dirty="0" err="1"/>
                  <a:t>kernel</a:t>
                </a:r>
                <a:r>
                  <a:rPr lang="es-ES" sz="1000" dirty="0"/>
                  <a:t> </a:t>
                </a:r>
                <a14:m>
                  <m:oMath xmlns:m="http://schemas.openxmlformats.org/officeDocument/2006/math">
                    <m:r>
                      <a:rPr lang="el-GR" sz="1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000" dirty="0"/>
                  <a:t> </a:t>
                </a:r>
                <a:r>
                  <a:rPr lang="es-ES" sz="1000" dirty="0" err="1"/>
                  <a:t>is</a:t>
                </a:r>
                <a:r>
                  <a:rPr lang="es-ES" sz="1000" dirty="0"/>
                  <a:t> </a:t>
                </a:r>
                <a:r>
                  <a:rPr lang="es-ES" sz="1000" dirty="0" err="1"/>
                  <a:t>defined</a:t>
                </a:r>
                <a:r>
                  <a:rPr lang="es-ES" sz="1000" dirty="0"/>
                  <a:t> as:</a:t>
                </a:r>
              </a:p>
              <a:p>
                <a:endParaRPr lang="es-E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l-GR" sz="90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d>
                        <m:dPr>
                          <m:ctrlPr>
                            <a:rPr lang="el-GR" sz="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s-ES" sz="9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9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9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) </m:t>
                          </m:r>
                          <m:r>
                            <a:rPr lang="el-GR" sz="90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sz="9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sz="9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sz="900" dirty="0"/>
              </a:p>
              <a:p>
                <a:endParaRPr lang="es-ES" sz="900" dirty="0"/>
              </a:p>
              <a:p>
                <a:r>
                  <a:rPr lang="es-ES" sz="1000" dirty="0" err="1"/>
                  <a:t>where</a:t>
                </a:r>
                <a:r>
                  <a:rPr lang="es-ES" sz="1000" dirty="0"/>
                  <a:t>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sz="1000" dirty="0"/>
                  <a:t> </a:t>
                </a:r>
                <a:r>
                  <a:rPr lang="es-ES" sz="1000" dirty="0" err="1"/>
                  <a:t>is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input </a:t>
                </a:r>
                <a:r>
                  <a:rPr lang="es-ES" sz="1000" dirty="0" err="1"/>
                  <a:t>signal</a:t>
                </a:r>
                <a:r>
                  <a:rPr lang="es-ES" sz="1000" dirty="0"/>
                  <a:t> (</a:t>
                </a:r>
                <a:r>
                  <a:rPr lang="es-ES" sz="1000" dirty="0" err="1"/>
                  <a:t>e.g</a:t>
                </a:r>
                <a:r>
                  <a:rPr lang="es-ES" sz="1000" dirty="0"/>
                  <a:t>., a </a:t>
                </a:r>
                <a:r>
                  <a:rPr lang="es-ES" sz="1000" dirty="0" err="1"/>
                  <a:t>matrix</a:t>
                </a:r>
                <a:r>
                  <a:rPr lang="es-ES" sz="1000" dirty="0"/>
                  <a:t>), </a:t>
                </a:r>
                <a14:m>
                  <m:oMath xmlns:m="http://schemas.openxmlformats.org/officeDocument/2006/math">
                    <m:r>
                      <a:rPr lang="el-GR" sz="1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000" dirty="0"/>
                  <a:t> </a:t>
                </a:r>
                <a:r>
                  <a:rPr lang="es-ES" sz="1000" dirty="0" err="1"/>
                  <a:t>is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</a:t>
                </a:r>
                <a:r>
                  <a:rPr lang="es-ES" sz="1000" dirty="0" err="1"/>
                  <a:t>convolution</a:t>
                </a:r>
                <a:r>
                  <a:rPr lang="es-ES" sz="1000" dirty="0"/>
                  <a:t> </a:t>
                </a:r>
                <a:r>
                  <a:rPr lang="es-ES" sz="1000" dirty="0" err="1"/>
                  <a:t>kernel</a:t>
                </a:r>
                <a:r>
                  <a:rPr lang="es-ES" sz="1000" dirty="0"/>
                  <a:t> (</a:t>
                </a:r>
                <a:r>
                  <a:rPr lang="es-ES" sz="1000" dirty="0" err="1"/>
                  <a:t>or</a:t>
                </a:r>
                <a:r>
                  <a:rPr lang="es-ES" sz="1000" dirty="0"/>
                  <a:t> </a:t>
                </a:r>
                <a:r>
                  <a:rPr lang="es-ES" sz="1000" dirty="0" err="1"/>
                  <a:t>filter</a:t>
                </a:r>
                <a:r>
                  <a:rPr lang="es-ES" sz="1000" dirty="0"/>
                  <a:t>), and </a:t>
                </a:r>
                <a14:m>
                  <m:oMath xmlns:m="http://schemas.openxmlformats.org/officeDocument/2006/math">
                    <m:r>
                      <a:rPr lang="es-ES" sz="1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s-ES" sz="1000" dirty="0"/>
                  <a:t> </a:t>
                </a:r>
                <a:r>
                  <a:rPr lang="es-ES" sz="1000" dirty="0" err="1"/>
                  <a:t>is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output position.</a:t>
                </a: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080381F-EE08-C1ED-3295-A9FF0A66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4" y="500259"/>
                <a:ext cx="5495709" cy="1182503"/>
              </a:xfrm>
              <a:prstGeom prst="rect">
                <a:avLst/>
              </a:prstGeom>
              <a:blipFill>
                <a:blip r:embed="rId2"/>
                <a:stretch>
                  <a:fillRect t="-11702" b="-170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60FEBA2-45B7-D846-A007-AEECFF26D624}"/>
                  </a:ext>
                </a:extLst>
              </p:cNvPr>
              <p:cNvSpPr txBox="1"/>
              <p:nvPr/>
            </p:nvSpPr>
            <p:spPr>
              <a:xfrm>
                <a:off x="134324" y="2152244"/>
                <a:ext cx="5495709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000" dirty="0"/>
                  <a:t>Convolution </a:t>
                </a:r>
                <a:r>
                  <a:rPr lang="es-ES" sz="1000" dirty="0" err="1"/>
                  <a:t>is</a:t>
                </a:r>
                <a:r>
                  <a:rPr lang="es-ES" sz="1000" dirty="0"/>
                  <a:t> </a:t>
                </a:r>
                <a:r>
                  <a:rPr lang="es-ES" sz="1000" b="1" dirty="0" err="1"/>
                  <a:t>translation-equivariant</a:t>
                </a:r>
                <a:r>
                  <a:rPr lang="es-ES" sz="1000" dirty="0"/>
                  <a:t>, </a:t>
                </a:r>
                <a:r>
                  <a:rPr lang="es-ES" sz="1000" dirty="0" err="1"/>
                  <a:t>meaning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that</a:t>
                </a:r>
                <a:r>
                  <a:rPr lang="es-ES" sz="1000" dirty="0"/>
                  <a:t> </a:t>
                </a:r>
                <a:r>
                  <a:rPr lang="es-ES" sz="1000" dirty="0" err="1"/>
                  <a:t>shifting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input </a:t>
                </a:r>
                <a:r>
                  <a:rPr lang="es-ES" sz="1000" dirty="0" err="1"/>
                  <a:t>shifts</a:t>
                </a:r>
                <a:r>
                  <a:rPr lang="es-ES" sz="1000" dirty="0"/>
                  <a:t>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output in </a:t>
                </a:r>
                <a:r>
                  <a:rPr lang="es-ES" sz="1000" dirty="0" err="1"/>
                  <a:t>the</a:t>
                </a:r>
                <a:r>
                  <a:rPr lang="es-ES" sz="1000" dirty="0"/>
                  <a:t> </a:t>
                </a:r>
                <a:r>
                  <a:rPr lang="es-ES" sz="1000" dirty="0" err="1"/>
                  <a:t>same</a:t>
                </a:r>
                <a:r>
                  <a:rPr lang="es-ES" sz="1000" dirty="0"/>
                  <a:t> </a:t>
                </a:r>
                <a:r>
                  <a:rPr lang="es-ES" sz="1000" dirty="0" err="1"/>
                  <a:t>way</a:t>
                </a:r>
                <a:r>
                  <a:rPr lang="es-ES" sz="1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00" i="1" dirty="0" smtClean="0">
                          <a:latin typeface="Cambria Math" panose="02040503050406030204" pitchFamily="18" charset="0"/>
                        </a:rPr>
                        <m:t>𝑆𝑣</m:t>
                      </m:r>
                      <m:r>
                        <a:rPr lang="es-E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00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l-GR" sz="100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sz="1000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s-ES" sz="1000" i="1" dirty="0" err="1" smtClean="0">
                          <a:latin typeface="Cambria Math" panose="02040503050406030204" pitchFamily="18" charset="0"/>
                        </a:rPr>
                        <m:t>𝑆𝑣𝑥</m:t>
                      </m:r>
                      <m:r>
                        <a:rPr lang="es-ES" sz="1000" i="1" dirty="0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l-GR" sz="100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sz="1000" dirty="0"/>
              </a:p>
              <a:p>
                <a:br>
                  <a:rPr lang="es-ES" sz="1000" dirty="0"/>
                </a:br>
                <a:endParaRPr lang="es-ES" sz="100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60FEBA2-45B7-D846-A007-AEECFF26D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4" y="2152244"/>
                <a:ext cx="5495709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30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estrella roja&#10;&#10;Descripción generada automáticamente con confianza media">
            <a:extLst>
              <a:ext uri="{FF2B5EF4-FFF2-40B4-BE49-F238E27FC236}">
                <a16:creationId xmlns:a16="http://schemas.microsoft.com/office/drawing/2014/main" id="{25049631-257E-5CBF-C05C-A4FA8C062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28" y="-1"/>
            <a:ext cx="3244850" cy="3244850"/>
          </a:xfrm>
          <a:prstGeom prst="rect">
            <a:avLst/>
          </a:prstGeom>
        </p:spPr>
      </p:pic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EFFBEE0A-F08F-9F3F-2A65-5D63308F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-100"/>
          <a:stretch/>
        </p:blipFill>
        <p:spPr>
          <a:xfrm>
            <a:off x="597" y="1"/>
            <a:ext cx="3979653" cy="324484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611F968-2151-74FD-A9CD-381C4CCF9C6A}"/>
              </a:ext>
            </a:extLst>
          </p:cNvPr>
          <p:cNvSpPr txBox="1"/>
          <p:nvPr/>
        </p:nvSpPr>
        <p:spPr>
          <a:xfrm>
            <a:off x="389626" y="485449"/>
            <a:ext cx="3200400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rgbClr val="FFFFFF"/>
                </a:solidFill>
                <a:latin typeface="Arial Black"/>
                <a:cs typeface="Arial Black"/>
              </a:rPr>
              <a:t>THE CLASSIFICATION JOURNEY</a:t>
            </a:r>
            <a:endParaRPr lang="en-US" sz="1300" dirty="0">
              <a:latin typeface="Arial Black"/>
              <a:cs typeface="Arial Black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93C422-56A7-37A2-FBFB-263B8330E08E}"/>
              </a:ext>
            </a:extLst>
          </p:cNvPr>
          <p:cNvSpPr txBox="1"/>
          <p:nvPr/>
        </p:nvSpPr>
        <p:spPr>
          <a:xfrm>
            <a:off x="292100" y="1241425"/>
            <a:ext cx="28831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How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does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a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galaxy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image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make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its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journey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from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raw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observational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data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to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its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final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morphological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s-ES" sz="1000" b="0" i="1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classification</a:t>
            </a:r>
            <a:r>
              <a:rPr lang="es-ES" sz="1000" b="0" i="1" u="none" strike="noStrike" dirty="0">
                <a:solidFill>
                  <a:schemeClr val="bg1"/>
                </a:solidFill>
                <a:effectLst/>
                <a:latin typeface="-webkit-standard"/>
              </a:rPr>
              <a:t>?</a:t>
            </a:r>
            <a:r>
              <a:rPr lang="es-ES" sz="1000" i="1" dirty="0">
                <a:solidFill>
                  <a:schemeClr val="bg1"/>
                </a:solidFill>
                <a:latin typeface="-webkit-standard"/>
              </a:rPr>
              <a:t> </a:t>
            </a:r>
            <a:endParaRPr lang="es-E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4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AF7834B-6564-683D-994F-BE9CF65EB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3" y="595828"/>
            <a:ext cx="5511931" cy="205319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6185AFD-C448-B1B5-5359-25D855E36ECA}"/>
              </a:ext>
            </a:extLst>
          </p:cNvPr>
          <p:cNvSpPr/>
          <p:nvPr/>
        </p:nvSpPr>
        <p:spPr>
          <a:xfrm>
            <a:off x="0" y="3070225"/>
            <a:ext cx="5764358" cy="174625"/>
          </a:xfrm>
          <a:prstGeom prst="rect">
            <a:avLst/>
          </a:prstGeom>
          <a:solidFill>
            <a:srgbClr val="008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79E092-BFFC-4393-D7E8-67D38DF45E01}"/>
              </a:ext>
            </a:extLst>
          </p:cNvPr>
          <p:cNvSpPr txBox="1"/>
          <p:nvPr/>
        </p:nvSpPr>
        <p:spPr>
          <a:xfrm>
            <a:off x="5473700" y="3042121"/>
            <a:ext cx="2883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-webkit-standard"/>
              </a:rPr>
              <a:t>9</a:t>
            </a:r>
            <a:endParaRPr lang="es-ES" sz="9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1E309A-9FF7-0CB7-71BA-FD67DFDEC646}"/>
              </a:ext>
            </a:extLst>
          </p:cNvPr>
          <p:cNvSpPr txBox="1"/>
          <p:nvPr/>
        </p:nvSpPr>
        <p:spPr>
          <a:xfrm>
            <a:off x="215900" y="209264"/>
            <a:ext cx="29018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300" spc="-105" dirty="0">
                <a:solidFill>
                  <a:schemeClr val="tx1"/>
                </a:solidFill>
                <a:latin typeface="Arial Black"/>
                <a:cs typeface="Arial Black"/>
              </a:rPr>
              <a:t>THE CLASSIFICATION PROCESS </a:t>
            </a:r>
            <a:endParaRPr lang="en-US" sz="13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8326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2994</TotalTime>
  <Words>882</Words>
  <Application>Microsoft Macintosh PowerPoint</Application>
  <PresentationFormat>Personalizado</PresentationFormat>
  <Paragraphs>89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-webkit-standard</vt:lpstr>
      <vt:lpstr>Aptos</vt:lpstr>
      <vt:lpstr>Arial</vt:lpstr>
      <vt:lpstr>Arial Black</vt:lpstr>
      <vt:lpstr>Cambria Math</vt:lpstr>
      <vt:lpstr>Tahoma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Spread of Measles - Group 10 </dc:title>
  <dc:creator>Antón Fidalgo Pérez</dc:creator>
  <cp:lastModifiedBy>Fidalgo Perez, A. (Anton)</cp:lastModifiedBy>
  <cp:revision>6</cp:revision>
  <dcterms:created xsi:type="dcterms:W3CDTF">2025-06-03T18:27:25Z</dcterms:created>
  <dcterms:modified xsi:type="dcterms:W3CDTF">2025-06-17T20:42:35Z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2023-06-20T00:00:00Z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2025-06-03T00:00:00Z</vt:filetime>
  </property>
  <property fmtid="{D5CDD505-2E9C-101B-9397-08002B2CF9AE}" pid="5" name="Producer">
    <vt:lpwstr>macOS Versión 12.6.5 (Compilación 21G531) Quartz PDFContext</vt:lpwstr>
  </property>
</Properties>
</file>